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7" r:id="rId35"/>
    <p:sldId id="288" r:id="rId36"/>
    <p:sldId id="286" r:id="rId37"/>
    <p:sldId id="289" r:id="rId3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Hale" initials="JH" lastIdx="1" clrIdx="0">
    <p:extLst>
      <p:ext uri="{19B8F6BF-5375-455C-9EA6-DF929625EA0E}">
        <p15:presenceInfo xmlns:p15="http://schemas.microsoft.com/office/powerpoint/2012/main" userId="Jason Ha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55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088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40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435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15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139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16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597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080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155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01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FCD26-606F-4516-B7A3-67CF24A4AC8E}" type="datetimeFigureOut">
              <a:rPr lang="en-AU" smtClean="0"/>
              <a:t>5/09/2014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7D077-7490-44A3-A88F-B18B779BB8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40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AU" dirty="0" smtClean="0"/>
              <a:t>Getting Bail: </a:t>
            </a:r>
            <a:br>
              <a:rPr lang="en-AU" dirty="0" smtClean="0"/>
            </a:br>
            <a:r>
              <a:rPr lang="en-AU" dirty="0" smtClean="0"/>
              <a:t>Working with the </a:t>
            </a:r>
            <a:r>
              <a:rPr lang="en-AU" i="1" dirty="0" smtClean="0"/>
              <a:t>latest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Bail Act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60125"/>
          </a:xfrm>
        </p:spPr>
        <p:txBody>
          <a:bodyPr>
            <a:normAutofit/>
          </a:bodyPr>
          <a:lstStyle/>
          <a:p>
            <a:r>
              <a:rPr lang="en-AU" dirty="0" smtClean="0"/>
              <a:t>Jason </a:t>
            </a:r>
            <a:r>
              <a:rPr lang="en-AU" dirty="0" smtClean="0"/>
              <a:t>Hale</a:t>
            </a:r>
          </a:p>
          <a:p>
            <a:r>
              <a:rPr lang="en-AU" dirty="0" smtClean="0"/>
              <a:t>Hunter Street Chambers</a:t>
            </a:r>
          </a:p>
          <a:p>
            <a:r>
              <a:rPr lang="en-AU" dirty="0" smtClean="0"/>
              <a:t>4032 4511</a:t>
            </a:r>
          </a:p>
          <a:p>
            <a:r>
              <a:rPr lang="en-AU" dirty="0" smtClean="0"/>
              <a:t>www.hunterstreetchambers.com.au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September 2014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70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decision making process – sections 17 and 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400" dirty="0" smtClean="0"/>
              <a:t>Two stages:</a:t>
            </a:r>
          </a:p>
          <a:p>
            <a:endParaRPr lang="en-AU" sz="4400" dirty="0"/>
          </a:p>
          <a:p>
            <a:pPr marL="514350" indent="-514350">
              <a:buAutoNum type="arabicPeriod"/>
            </a:pPr>
            <a:r>
              <a:rPr lang="en-AU" sz="4400" dirty="0" smtClean="0"/>
              <a:t>Are there any UNACCEPTABLE RISKS?</a:t>
            </a:r>
          </a:p>
          <a:p>
            <a:pPr marL="0" indent="0">
              <a:buNone/>
            </a:pPr>
            <a:endParaRPr lang="en-AU" sz="4400" dirty="0"/>
          </a:p>
          <a:p>
            <a:pPr marL="514350" indent="-514350">
              <a:buAutoNum type="arabicPeriod"/>
            </a:pPr>
            <a:r>
              <a:rPr lang="en-AU" sz="4400" dirty="0" smtClean="0"/>
              <a:t>If so, can they be MITIGATED?</a:t>
            </a:r>
          </a:p>
          <a:p>
            <a:pPr marL="514350" indent="-51435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783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Unacceptable Risk…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dirty="0" smtClean="0"/>
              <a:t>Definition – section 17(2)</a:t>
            </a:r>
          </a:p>
          <a:p>
            <a:pPr marL="0" indent="0" algn="just">
              <a:buNone/>
            </a:pPr>
            <a:r>
              <a:rPr lang="en-AU" dirty="0" smtClean="0"/>
              <a:t> A risk is unacceptable where an accused person, if released from custody will:</a:t>
            </a:r>
          </a:p>
          <a:p>
            <a:pPr marL="0" indent="0" algn="just">
              <a:buNone/>
            </a:pPr>
            <a:endParaRPr lang="en-AU" dirty="0" smtClean="0"/>
          </a:p>
          <a:p>
            <a:pPr lvl="0" algn="just"/>
            <a:r>
              <a:rPr lang="en-AU" dirty="0"/>
              <a:t>fail to appear at any proceedings for the offence, or</a:t>
            </a:r>
          </a:p>
          <a:p>
            <a:pPr lvl="0" algn="just"/>
            <a:r>
              <a:rPr lang="en-AU" dirty="0"/>
              <a:t>commit a serious offence, or</a:t>
            </a:r>
          </a:p>
          <a:p>
            <a:pPr lvl="0" algn="just"/>
            <a:r>
              <a:rPr lang="en-AU" dirty="0"/>
              <a:t>endanger the safety of victims, individuals or the community or,</a:t>
            </a:r>
          </a:p>
          <a:p>
            <a:pPr lvl="0" algn="just"/>
            <a:r>
              <a:rPr lang="en-AU" dirty="0"/>
              <a:t>interfere with witnesses.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783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Unacceptable Risk…section 17(3)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dirty="0" smtClean="0"/>
              <a:t>It is important to remember that when a bail authority is deciding whether there is an unacceptable risk, it can ONLY take into account the following:</a:t>
            </a:r>
          </a:p>
          <a:p>
            <a:pPr lvl="0" algn="just"/>
            <a:r>
              <a:rPr lang="en-AU" sz="3600" dirty="0"/>
              <a:t>an accused person’s background, including criminal history, circumstances and community ties</a:t>
            </a:r>
          </a:p>
          <a:p>
            <a:pPr lvl="0" algn="just"/>
            <a:r>
              <a:rPr lang="en-AU" sz="3600" dirty="0"/>
              <a:t>the nature and seriousness of the offence</a:t>
            </a:r>
          </a:p>
          <a:p>
            <a:pPr lvl="0" algn="just"/>
            <a:r>
              <a:rPr lang="en-AU" sz="3600" dirty="0"/>
              <a:t>the strength of the prosecution case</a:t>
            </a:r>
          </a:p>
          <a:p>
            <a:pPr lvl="0" algn="just"/>
            <a:r>
              <a:rPr lang="en-AU" sz="3600" dirty="0"/>
              <a:t>whether the accused has a history of violence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991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Unacceptable Risk…section 17(3)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dirty="0"/>
              <a:t>whether the accused has previously committed a serious offence while on bail</a:t>
            </a:r>
          </a:p>
          <a:p>
            <a:pPr lvl="0" algn="just"/>
            <a:r>
              <a:rPr lang="en-AU" dirty="0"/>
              <a:t>whether the accused person has a pattern of non-compliance with bail acknowledgments, bail conditions, apprehended violence orders, parole orders or good behaviour bonds</a:t>
            </a:r>
          </a:p>
          <a:p>
            <a:pPr lvl="0" algn="just"/>
            <a:r>
              <a:rPr lang="en-AU" dirty="0"/>
              <a:t>the length of time the accused person is likely to spend in custody if bail is refused</a:t>
            </a:r>
          </a:p>
          <a:p>
            <a:pPr lvl="0" algn="just"/>
            <a:r>
              <a:rPr lang="en-AU" dirty="0"/>
              <a:t>the likelihood of a custodial sentence being imposed if the accused person is convicted of the offence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52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Unacceptable Risk…section 17(3)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AU" dirty="0"/>
              <a:t>if the accused person has been convicted of the offence and proceedings on an appeal against conviction or sentence are pending before a court, whether the appeal has a reasonably arguable prospect of </a:t>
            </a:r>
            <a:r>
              <a:rPr lang="en-AU" dirty="0" smtClean="0"/>
              <a:t>success</a:t>
            </a:r>
          </a:p>
          <a:p>
            <a:pPr marL="0" lvl="0" indent="0" algn="just">
              <a:buNone/>
            </a:pPr>
            <a:endParaRPr lang="en-AU" dirty="0"/>
          </a:p>
          <a:p>
            <a:pPr lvl="0" algn="just"/>
            <a:r>
              <a:rPr lang="en-AU" dirty="0"/>
              <a:t>any special vulnerability or needs the accused person has including because of youth, being an Aboriginal or Torres Strait Islander, or having a cognitive or mental health impairment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98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Unacceptable Risk…section 17(3)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3600" dirty="0" smtClean="0"/>
              <a:t>the need for the accused person to be free to prepare for their appearance in court or to obtain legal advice, and</a:t>
            </a:r>
          </a:p>
          <a:p>
            <a:pPr marL="0" lvl="0" indent="0">
              <a:buNone/>
            </a:pPr>
            <a:endParaRPr lang="en-AU" sz="3600" dirty="0" smtClean="0"/>
          </a:p>
          <a:p>
            <a:pPr lvl="0"/>
            <a:r>
              <a:rPr lang="en-AU" sz="3600" dirty="0" smtClean="0"/>
              <a:t>the need for the accused person to be free for any other lawful reason.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052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a serious offence?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Not defined in the Act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Section 17(4) gives us some guidance - the matters that are to be considered are:</a:t>
            </a:r>
          </a:p>
          <a:p>
            <a:pPr marL="0" indent="0">
              <a:buNone/>
            </a:pPr>
            <a:endParaRPr lang="en-AU" dirty="0" smtClean="0"/>
          </a:p>
          <a:p>
            <a:pPr lvl="0"/>
            <a:r>
              <a:rPr lang="en-AU" dirty="0"/>
              <a:t>whether the offence is of a sexual or violent nature or involves the possession or use of an offensive weapon or instrument within the meaning of </a:t>
            </a:r>
            <a:r>
              <a:rPr lang="en-AU" dirty="0" smtClean="0"/>
              <a:t>the </a:t>
            </a:r>
            <a:r>
              <a:rPr lang="en-AU" i="1" dirty="0" smtClean="0"/>
              <a:t>Crimes Act 1900</a:t>
            </a:r>
            <a:endParaRPr lang="en-AU" i="1" dirty="0"/>
          </a:p>
        </p:txBody>
      </p:sp>
    </p:spTree>
    <p:extLst>
      <p:ext uri="{BB962C8B-B14F-4D97-AF65-F5344CB8AC3E}">
        <p14:creationId xmlns:p14="http://schemas.microsoft.com/office/powerpoint/2010/main" val="283427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Serious offence continued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4000" dirty="0" smtClean="0"/>
              <a:t>the likely effect of the offence on any victim and on the community generally</a:t>
            </a:r>
          </a:p>
          <a:p>
            <a:r>
              <a:rPr lang="en-AU" sz="4000" dirty="0" smtClean="0"/>
              <a:t>the number of offences likely to be committed or for which the person has been granted bail or released on parole</a:t>
            </a:r>
          </a:p>
          <a:p>
            <a:r>
              <a:rPr lang="en-AU" sz="4000" dirty="0" smtClean="0"/>
              <a:t>Remember that these matters are not restrictive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99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 of bail decisions where there is </a:t>
            </a:r>
            <a:r>
              <a:rPr lang="en-AU" b="1" dirty="0" smtClean="0"/>
              <a:t>no</a:t>
            </a:r>
            <a:r>
              <a:rPr lang="en-AU" dirty="0" smtClean="0"/>
              <a:t> unacceptable risk – section 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Release a person without bail</a:t>
            </a:r>
          </a:p>
          <a:p>
            <a:pPr marL="0" indent="0">
              <a:buNone/>
            </a:pPr>
            <a:endParaRPr lang="en-AU" sz="4400" dirty="0" smtClean="0"/>
          </a:p>
          <a:p>
            <a:r>
              <a:rPr lang="en-AU" sz="4400" dirty="0" smtClean="0"/>
              <a:t>Dispense with bail</a:t>
            </a:r>
          </a:p>
          <a:p>
            <a:pPr marL="0" indent="0">
              <a:buNone/>
            </a:pPr>
            <a:endParaRPr lang="en-AU" sz="4400" dirty="0" smtClean="0"/>
          </a:p>
          <a:p>
            <a:r>
              <a:rPr lang="en-AU" sz="4400" dirty="0" smtClean="0"/>
              <a:t>Grant bail without conditions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93813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Unacceptable risk – some authorities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dirty="0" smtClean="0"/>
              <a:t>The unacceptable risk test has been around in other jurisdictions for some time</a:t>
            </a:r>
          </a:p>
          <a:p>
            <a:pPr algn="just"/>
            <a:r>
              <a:rPr lang="en-AU" dirty="0" smtClean="0"/>
              <a:t>Victorian </a:t>
            </a:r>
            <a:r>
              <a:rPr lang="en-AU" i="1" dirty="0" smtClean="0"/>
              <a:t>Bail Act 1997 </a:t>
            </a:r>
            <a:r>
              <a:rPr lang="en-AU" dirty="0" smtClean="0"/>
              <a:t>– section 4(2)(d)</a:t>
            </a:r>
          </a:p>
          <a:p>
            <a:pPr marL="0" indent="0" algn="just">
              <a:buNone/>
            </a:pPr>
            <a:endParaRPr lang="en-AU" dirty="0" smtClean="0"/>
          </a:p>
          <a:p>
            <a:pPr marL="0" indent="0" algn="just">
              <a:buNone/>
            </a:pPr>
            <a:r>
              <a:rPr lang="en-AU" i="1" dirty="0" err="1" smtClean="0"/>
              <a:t>Haidy</a:t>
            </a:r>
            <a:r>
              <a:rPr lang="en-AU" i="1" dirty="0" smtClean="0"/>
              <a:t> </a:t>
            </a:r>
            <a:r>
              <a:rPr lang="en-AU" i="1" dirty="0"/>
              <a:t>v DPP</a:t>
            </a:r>
            <a:r>
              <a:rPr lang="en-AU" dirty="0"/>
              <a:t> [2004] VSC </a:t>
            </a:r>
            <a:r>
              <a:rPr lang="en-AU" dirty="0" smtClean="0"/>
              <a:t>247 – looked at this section</a:t>
            </a:r>
          </a:p>
          <a:p>
            <a:pPr algn="just"/>
            <a:r>
              <a:rPr lang="en-AU" dirty="0" smtClean="0"/>
              <a:t>Haidy charged with serious drug and weapons offences</a:t>
            </a:r>
          </a:p>
          <a:p>
            <a:pPr algn="just"/>
            <a:r>
              <a:rPr lang="en-AU" dirty="0" smtClean="0"/>
              <a:t>At the time of these offences he was on bail for other serious drug offences</a:t>
            </a:r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786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Points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4400" dirty="0" smtClean="0"/>
              <a:t>3 keys points for today’s discussion</a:t>
            </a:r>
          </a:p>
          <a:p>
            <a:pPr marL="0" indent="0">
              <a:buNone/>
            </a:pPr>
            <a:endParaRPr lang="en-AU" sz="4400" dirty="0" smtClean="0"/>
          </a:p>
          <a:p>
            <a:pPr marL="514350" indent="-514350">
              <a:buAutoNum type="arabicPeriod"/>
            </a:pPr>
            <a:r>
              <a:rPr lang="en-AU" sz="4400" dirty="0" smtClean="0"/>
              <a:t>Unacceptable Risk</a:t>
            </a:r>
          </a:p>
          <a:p>
            <a:pPr marL="514350" indent="-514350">
              <a:buAutoNum type="arabicPeriod"/>
            </a:pPr>
            <a:r>
              <a:rPr lang="en-AU" sz="4400" dirty="0" smtClean="0"/>
              <a:t>Mitigating the Risk</a:t>
            </a:r>
          </a:p>
          <a:p>
            <a:pPr marL="514350" indent="-514350">
              <a:buAutoNum type="arabicPeriod"/>
            </a:pPr>
            <a:r>
              <a:rPr lang="en-AU" sz="4400" dirty="0" smtClean="0"/>
              <a:t>Some authorities</a:t>
            </a:r>
          </a:p>
          <a:p>
            <a:pPr marL="514350" indent="-514350"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269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i="1" dirty="0" err="1"/>
              <a:t>Haidy</a:t>
            </a:r>
            <a:r>
              <a:rPr lang="en-AU" i="1" dirty="0"/>
              <a:t> v DPP</a:t>
            </a:r>
            <a:r>
              <a:rPr lang="en-AU" dirty="0"/>
              <a:t> [2004] VSC 247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dirty="0" err="1" smtClean="0"/>
              <a:t>Redlich</a:t>
            </a:r>
            <a:r>
              <a:rPr lang="en-AU" dirty="0" smtClean="0"/>
              <a:t> J summarised the authorities:</a:t>
            </a:r>
          </a:p>
          <a:p>
            <a:pPr algn="just"/>
            <a:r>
              <a:rPr lang="en-AU" dirty="0" smtClean="0"/>
              <a:t>Bail is not risk free</a:t>
            </a:r>
          </a:p>
          <a:p>
            <a:pPr algn="just"/>
            <a:r>
              <a:rPr lang="en-AU" dirty="0" smtClean="0"/>
              <a:t>Because a person’s liberty is at stake, suspicion or fear of the worst possibility if the offender is released is not sufficient</a:t>
            </a:r>
          </a:p>
          <a:p>
            <a:pPr algn="just"/>
            <a:r>
              <a:rPr lang="en-AU" dirty="0" smtClean="0"/>
              <a:t>Not necessary for prosecution to establish that the occurrence of the event constituting the risk is more probable than not</a:t>
            </a:r>
          </a:p>
          <a:p>
            <a:pPr algn="just"/>
            <a:r>
              <a:rPr lang="en-AU" dirty="0" smtClean="0"/>
              <a:t>What must be established is that there is a sufficient likelihood of the occurrence of the risk and taking into account all the relevant circumstances, the risk is unacceptable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962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Mitigating the risk – section 20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AU" sz="3200" dirty="0" smtClean="0"/>
              <a:t>The only way a risk can be mitigated is by the imposition of bail conditions</a:t>
            </a:r>
          </a:p>
          <a:p>
            <a:pPr marL="0" indent="0" algn="just">
              <a:buNone/>
            </a:pPr>
            <a:endParaRPr lang="en-AU" sz="3200" dirty="0" smtClean="0"/>
          </a:p>
          <a:p>
            <a:pPr algn="just"/>
            <a:r>
              <a:rPr lang="en-AU" sz="3200" dirty="0" smtClean="0"/>
              <a:t>If there is an unacceptable risk that cannot be mitigated then bail may be refused</a:t>
            </a:r>
          </a:p>
          <a:p>
            <a:pPr marL="0" indent="0" algn="just">
              <a:buNone/>
            </a:pPr>
            <a:endParaRPr lang="en-AU" sz="3200" dirty="0" smtClean="0"/>
          </a:p>
          <a:p>
            <a:pPr algn="just"/>
            <a:r>
              <a:rPr lang="en-AU" sz="3200" dirty="0" smtClean="0"/>
              <a:t>It follows then that if bail conditions can sufficiently mitigate the risk, then bail conditions can be imposed and the person released on bail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26164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 rules on bail conditions – section 24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sz="3600" dirty="0"/>
              <a:t>A bail condition can be imposed only for the purpose of mitigating an unacceptable </a:t>
            </a:r>
            <a:r>
              <a:rPr lang="en-AU" sz="3600" dirty="0" smtClean="0"/>
              <a:t>risk</a:t>
            </a:r>
          </a:p>
          <a:p>
            <a:pPr marL="0" lvl="0" indent="0" algn="just">
              <a:buNone/>
            </a:pPr>
            <a:endParaRPr lang="en-AU" sz="3600" dirty="0"/>
          </a:p>
          <a:p>
            <a:pPr lvl="0" algn="just"/>
            <a:r>
              <a:rPr lang="en-AU" sz="3600" dirty="0"/>
              <a:t>Bail conditions must be reasonable, proportionate to the offence for which bail is granted, and appropriate to the unacceptable risk in relation to which they are imposed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729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General rules on bail conditions – section 24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sz="3200" dirty="0"/>
              <a:t>A bail condition is not to be more onerous than necessary to mitigate the unacceptable risk in relation to which the condition is </a:t>
            </a:r>
            <a:r>
              <a:rPr lang="en-AU" sz="3200" dirty="0" smtClean="0"/>
              <a:t>imposed</a:t>
            </a:r>
          </a:p>
          <a:p>
            <a:pPr marL="0" lvl="0" indent="0" algn="just">
              <a:buNone/>
            </a:pPr>
            <a:endParaRPr lang="en-AU" sz="3200" dirty="0"/>
          </a:p>
          <a:p>
            <a:pPr lvl="0" algn="just"/>
            <a:r>
              <a:rPr lang="en-AU" sz="3200" dirty="0"/>
              <a:t>Compliance with a bail condition must be reasonably </a:t>
            </a:r>
            <a:r>
              <a:rPr lang="en-AU" sz="3200" dirty="0" smtClean="0"/>
              <a:t>practicable</a:t>
            </a:r>
          </a:p>
          <a:p>
            <a:pPr marL="0" lvl="0" indent="0" algn="just">
              <a:buNone/>
            </a:pPr>
            <a:endParaRPr lang="en-AU" sz="3200" dirty="0"/>
          </a:p>
          <a:p>
            <a:pPr lvl="0" algn="just"/>
            <a:r>
              <a:rPr lang="en-AU" sz="3200" dirty="0"/>
              <a:t>This section does not apply to enforcement conditions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215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bail conditions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AU" sz="3600" dirty="0"/>
              <a:t>Impose conduct requirements (requiring a person to do something or refrain from doing something</a:t>
            </a:r>
            <a:r>
              <a:rPr lang="en-AU" sz="3600" dirty="0" smtClean="0"/>
              <a:t>) – section 25</a:t>
            </a:r>
          </a:p>
          <a:p>
            <a:pPr marL="0" lvl="0" indent="0" algn="just">
              <a:buNone/>
            </a:pPr>
            <a:endParaRPr lang="en-AU" sz="3600" dirty="0"/>
          </a:p>
          <a:p>
            <a:pPr lvl="0" algn="just"/>
            <a:r>
              <a:rPr lang="en-AU" sz="3600" dirty="0"/>
              <a:t>Require security to be </a:t>
            </a:r>
            <a:r>
              <a:rPr lang="en-AU" sz="3600" dirty="0" smtClean="0"/>
              <a:t>provided – section 26</a:t>
            </a:r>
          </a:p>
          <a:p>
            <a:pPr marL="0" lvl="0" indent="0" algn="just">
              <a:buNone/>
            </a:pPr>
            <a:endParaRPr lang="en-AU" sz="3600" dirty="0"/>
          </a:p>
          <a:p>
            <a:pPr algn="just"/>
            <a:r>
              <a:rPr lang="en-AU" sz="3600" dirty="0"/>
              <a:t>Require character acknowledgments</a:t>
            </a:r>
            <a:r>
              <a:rPr lang="en-AU" sz="3600" dirty="0" smtClean="0">
                <a:effectLst/>
              </a:rPr>
              <a:t> - </a:t>
            </a:r>
            <a:r>
              <a:rPr lang="en-AU" sz="3600" dirty="0" smtClean="0"/>
              <a:t>section 27</a:t>
            </a:r>
            <a:endParaRPr lang="en-AU" sz="36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40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bail conditions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AU" sz="3600" dirty="0" smtClean="0"/>
              <a:t>Impose accommodation requirements (generally for children only) – section 28</a:t>
            </a:r>
          </a:p>
          <a:p>
            <a:pPr marL="0" lvl="0" indent="0" algn="just">
              <a:buNone/>
            </a:pPr>
            <a:endParaRPr lang="en-AU" sz="3600" dirty="0" smtClean="0"/>
          </a:p>
          <a:p>
            <a:pPr lvl="0" algn="just"/>
            <a:r>
              <a:rPr lang="en-AU" sz="3600" dirty="0" smtClean="0"/>
              <a:t>Impose pre-release requirements (surrender passport, provision of security, character acknowledgment) – section 29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27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Enforcement conditions – section 30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dirty="0" smtClean="0"/>
              <a:t>These are additional to the bail conditions</a:t>
            </a:r>
          </a:p>
          <a:p>
            <a:pPr marL="0" indent="0" algn="just">
              <a:buNone/>
            </a:pPr>
            <a:endParaRPr lang="en-AU" dirty="0" smtClean="0"/>
          </a:p>
          <a:p>
            <a:pPr algn="just"/>
            <a:r>
              <a:rPr lang="en-AU" dirty="0"/>
              <a:t>Enforcement conditions are imposed for the purpose of monitoring or enforcing compliance with another bail condition.  </a:t>
            </a:r>
            <a:endParaRPr lang="en-AU" dirty="0" smtClean="0"/>
          </a:p>
          <a:p>
            <a:pPr marL="0" indent="0" algn="just">
              <a:buNone/>
            </a:pPr>
            <a:endParaRPr lang="en-AU" dirty="0" smtClean="0"/>
          </a:p>
          <a:p>
            <a:pPr algn="just"/>
            <a:r>
              <a:rPr lang="en-AU" dirty="0" smtClean="0"/>
              <a:t>An </a:t>
            </a:r>
            <a:r>
              <a:rPr lang="en-AU" dirty="0"/>
              <a:t>enforcement condition requires the person given bail to comply with a specific type of police direction, for example requiring a person to abstain from drugs or </a:t>
            </a:r>
            <a:r>
              <a:rPr lang="en-AU" dirty="0" smtClean="0"/>
              <a:t>alcohol or to comply with a curfew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73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Enforcement conditions – section 30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Can only be imposed by the court if the court considers it ‘reasonably and necessary’ in the circumstances</a:t>
            </a:r>
          </a:p>
          <a:p>
            <a:pPr marL="0" indent="0">
              <a:buNone/>
            </a:pPr>
            <a:r>
              <a:rPr lang="en-AU" dirty="0" smtClean="0"/>
              <a:t>The court must have regard to the following:</a:t>
            </a:r>
            <a:endParaRPr lang="en-AU" dirty="0"/>
          </a:p>
          <a:p>
            <a:r>
              <a:rPr lang="en-AU" dirty="0"/>
              <a:t>the history of the person granted bail </a:t>
            </a:r>
            <a:endParaRPr lang="en-AU" dirty="0" smtClean="0"/>
          </a:p>
          <a:p>
            <a:pPr lvl="0"/>
            <a:r>
              <a:rPr lang="en-AU" dirty="0"/>
              <a:t>the likelihood or risk of the person committing further offences while at liberty on bail</a:t>
            </a:r>
          </a:p>
          <a:p>
            <a:r>
              <a:rPr lang="en-AU" dirty="0"/>
              <a:t>the extent to which compliance with a direction of a kind specified in the condition may unreasonably affect persons other than the person granted bail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403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Enforcement conditions – sections 30 and 81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Remember only the prosecutor can request enforcement conditions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Section 81 – giving directions under enforcement conditions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A police officer may give a direction of a kind specified in the enforcement condition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‘Tip’ - What do to if police are over the top in enforcing the condition </a:t>
            </a:r>
          </a:p>
          <a:p>
            <a:pPr marL="0" indent="0">
              <a:buNone/>
            </a:pPr>
            <a:r>
              <a:rPr lang="en-AU" dirty="0" smtClean="0"/>
              <a:t>for example a curfew?</a:t>
            </a:r>
          </a:p>
        </p:txBody>
      </p:sp>
    </p:spTree>
    <p:extLst>
      <p:ext uri="{BB962C8B-B14F-4D97-AF65-F5344CB8AC3E}">
        <p14:creationId xmlns:p14="http://schemas.microsoft.com/office/powerpoint/2010/main" val="354657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Types of applications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b="1" dirty="0"/>
              <a:t>Release</a:t>
            </a:r>
            <a:r>
              <a:rPr lang="en-AU" dirty="0"/>
              <a:t> application which is made by an </a:t>
            </a:r>
            <a:r>
              <a:rPr lang="en-AU" dirty="0" smtClean="0"/>
              <a:t>accused – section 49</a:t>
            </a:r>
          </a:p>
          <a:p>
            <a:pPr lvl="0"/>
            <a:endParaRPr lang="en-AU" dirty="0"/>
          </a:p>
          <a:p>
            <a:pPr lvl="0"/>
            <a:r>
              <a:rPr lang="en-AU" b="1" dirty="0"/>
              <a:t>Detention</a:t>
            </a:r>
            <a:r>
              <a:rPr lang="en-AU" dirty="0"/>
              <a:t> application made by a </a:t>
            </a:r>
            <a:r>
              <a:rPr lang="en-AU" dirty="0" smtClean="0"/>
              <a:t>prosecutor – section 50</a:t>
            </a: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AU" b="1" dirty="0"/>
              <a:t>Variation</a:t>
            </a:r>
            <a:r>
              <a:rPr lang="en-AU" dirty="0"/>
              <a:t> application which can be made by an interested person. </a:t>
            </a:r>
            <a:endParaRPr lang="en-AU" dirty="0" smtClean="0"/>
          </a:p>
          <a:p>
            <a:pPr lvl="0"/>
            <a:r>
              <a:rPr lang="en-AU" dirty="0" smtClean="0"/>
              <a:t>An </a:t>
            </a:r>
            <a:r>
              <a:rPr lang="en-AU" dirty="0"/>
              <a:t>interested person includes the accused, a prosecutor, a complainant in a domestic violence offence, a PINOP in AVO matters and the Attorney </a:t>
            </a:r>
            <a:r>
              <a:rPr lang="en-AU" dirty="0" smtClean="0"/>
              <a:t>General – section 51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480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and context…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AU" sz="3200" dirty="0" smtClean="0"/>
              <a:t>Old </a:t>
            </a:r>
            <a:r>
              <a:rPr lang="en-AU" sz="3200" i="1" dirty="0" smtClean="0"/>
              <a:t>Bail Act 1978</a:t>
            </a:r>
          </a:p>
          <a:p>
            <a:pPr marL="0" indent="0">
              <a:buNone/>
            </a:pPr>
            <a:endParaRPr lang="en-AU" i="1" dirty="0" smtClean="0"/>
          </a:p>
          <a:p>
            <a:pPr algn="just"/>
            <a:r>
              <a:rPr lang="en-AU" dirty="0" smtClean="0"/>
              <a:t>Difficult, confusing, complex</a:t>
            </a:r>
          </a:p>
          <a:p>
            <a:pPr algn="just"/>
            <a:r>
              <a:rPr lang="en-AU" dirty="0" smtClean="0"/>
              <a:t>Since 1978 has been amended by over 80 other Acts</a:t>
            </a:r>
          </a:p>
          <a:p>
            <a:pPr algn="just"/>
            <a:r>
              <a:rPr lang="en-AU" dirty="0" smtClean="0"/>
              <a:t>Offence based presumptions:</a:t>
            </a:r>
          </a:p>
          <a:p>
            <a:pPr algn="just">
              <a:buFontTx/>
              <a:buChar char="-"/>
            </a:pPr>
            <a:r>
              <a:rPr lang="en-AU" dirty="0" smtClean="0"/>
              <a:t>Presumptions against bail</a:t>
            </a:r>
          </a:p>
          <a:p>
            <a:pPr algn="just">
              <a:buFontTx/>
              <a:buChar char="-"/>
            </a:pPr>
            <a:r>
              <a:rPr lang="en-AU" dirty="0" smtClean="0"/>
              <a:t>In favour of bail</a:t>
            </a:r>
          </a:p>
          <a:p>
            <a:pPr algn="just">
              <a:buFontTx/>
              <a:buChar char="-"/>
            </a:pPr>
            <a:r>
              <a:rPr lang="en-AU" dirty="0" smtClean="0"/>
              <a:t>Neutral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97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NSW Authorities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Onus of proof is on the prosecution</a:t>
            </a:r>
            <a:endParaRPr lang="en-AU" dirty="0"/>
          </a:p>
          <a:p>
            <a:pPr marL="0" indent="0">
              <a:buNone/>
            </a:pPr>
            <a:r>
              <a:rPr lang="en-AU" i="1" dirty="0" smtClean="0"/>
              <a:t>R </a:t>
            </a:r>
            <a:r>
              <a:rPr lang="en-AU" i="1" dirty="0"/>
              <a:t>v Lago</a:t>
            </a:r>
            <a:r>
              <a:rPr lang="en-AU" dirty="0"/>
              <a:t> [2014] NSWSC 660</a:t>
            </a:r>
          </a:p>
          <a:p>
            <a:endParaRPr lang="en-AU" dirty="0"/>
          </a:p>
          <a:p>
            <a:r>
              <a:rPr lang="en-AU" dirty="0"/>
              <a:t>Lago was charged with aggravated break, enter and steal offence and firearms offences</a:t>
            </a:r>
            <a:r>
              <a:rPr lang="en-AU" dirty="0" smtClean="0"/>
              <a:t>.</a:t>
            </a:r>
            <a:endParaRPr lang="en-AU" dirty="0"/>
          </a:p>
          <a:p>
            <a:r>
              <a:rPr lang="en-AU" dirty="0"/>
              <a:t>In referring to section 20 of the Act and the refusal of bail if bail conditions cannot sufficiently mitigate the unacceptable risk, Hamill J stated that the </a:t>
            </a:r>
            <a:r>
              <a:rPr lang="en-AU" b="1" dirty="0"/>
              <a:t>onus of proof is on the party who opposes bail</a:t>
            </a:r>
            <a:r>
              <a:rPr lang="en-AU" dirty="0"/>
              <a:t>.  </a:t>
            </a:r>
            <a:endParaRPr lang="en-AU" dirty="0" smtClean="0"/>
          </a:p>
          <a:p>
            <a:r>
              <a:rPr lang="en-AU" dirty="0" smtClean="0"/>
              <a:t>The </a:t>
            </a:r>
            <a:r>
              <a:rPr lang="en-AU" dirty="0"/>
              <a:t>court granted bail with conditions.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67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NSW Authorities – the straw that broke the camel’s back?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Murder – applicant awaiting re-trial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i="1" dirty="0"/>
              <a:t>R v </a:t>
            </a:r>
            <a:r>
              <a:rPr lang="en-AU" i="1" dirty="0" err="1"/>
              <a:t>Hawi</a:t>
            </a:r>
            <a:r>
              <a:rPr lang="en-AU" dirty="0"/>
              <a:t> [2014] NSWSC 837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err="1"/>
              <a:t>Hawi</a:t>
            </a:r>
            <a:r>
              <a:rPr lang="en-AU" dirty="0"/>
              <a:t> was charged with murder as a result of a brawl at Sydney </a:t>
            </a:r>
            <a:r>
              <a:rPr lang="en-AU" dirty="0" smtClean="0"/>
              <a:t>Airport </a:t>
            </a:r>
          </a:p>
          <a:p>
            <a:r>
              <a:rPr lang="en-AU" dirty="0" smtClean="0"/>
              <a:t>The </a:t>
            </a:r>
            <a:r>
              <a:rPr lang="en-AU" dirty="0"/>
              <a:t>brawl was between rival outlaw motorcycle gangs.  He was convicted but the conviction was set side and the court of criminal appeal ordered a new </a:t>
            </a:r>
            <a:r>
              <a:rPr lang="en-AU" dirty="0" smtClean="0"/>
              <a:t>trial 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06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NSW Authorities – the straw that broke the camel’s back?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/>
              <a:t>The </a:t>
            </a:r>
            <a:r>
              <a:rPr lang="en-AU" sz="3600" dirty="0" smtClean="0"/>
              <a:t>bail application </a:t>
            </a:r>
            <a:r>
              <a:rPr lang="en-AU" sz="3600" dirty="0"/>
              <a:t>was heard before Harrison </a:t>
            </a:r>
            <a:r>
              <a:rPr lang="en-AU" sz="3600" dirty="0" smtClean="0"/>
              <a:t>J  </a:t>
            </a:r>
          </a:p>
          <a:p>
            <a:r>
              <a:rPr lang="en-AU" sz="3600" dirty="0" smtClean="0"/>
              <a:t>His </a:t>
            </a:r>
            <a:r>
              <a:rPr lang="en-AU" sz="3600" dirty="0"/>
              <a:t>Honour found that there were a number of unacceptable risks including a risk that </a:t>
            </a:r>
            <a:r>
              <a:rPr lang="en-AU" sz="3600" dirty="0" err="1"/>
              <a:t>Hawi</a:t>
            </a:r>
            <a:r>
              <a:rPr lang="en-AU" sz="3600" dirty="0"/>
              <a:t> would endanger the safety of individuals and the </a:t>
            </a:r>
            <a:r>
              <a:rPr lang="en-AU" sz="3600" dirty="0" smtClean="0"/>
              <a:t>community</a:t>
            </a:r>
          </a:p>
          <a:p>
            <a:r>
              <a:rPr lang="en-AU" sz="3600" dirty="0" smtClean="0"/>
              <a:t>and </a:t>
            </a:r>
            <a:r>
              <a:rPr lang="en-AU" sz="3600" dirty="0"/>
              <a:t>the associated risk of committing a serious </a:t>
            </a:r>
            <a:r>
              <a:rPr lang="en-AU" sz="3600" dirty="0" smtClean="0"/>
              <a:t>offence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21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NSW Authorities – the straw that broke the camel’s back?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His Honour was ultimately satisfied that these risks could be mitigated by the imposition of the following strict conditions:</a:t>
            </a:r>
          </a:p>
          <a:p>
            <a:pPr lvl="0"/>
            <a:r>
              <a:rPr lang="en-AU" dirty="0"/>
              <a:t>To be of good behaviour.</a:t>
            </a:r>
          </a:p>
          <a:p>
            <a:pPr lvl="0"/>
            <a:r>
              <a:rPr lang="en-AU" dirty="0"/>
              <a:t>To live at xxx.</a:t>
            </a:r>
          </a:p>
          <a:p>
            <a:r>
              <a:rPr lang="en-AU" dirty="0" smtClean="0"/>
              <a:t>Reporting to police</a:t>
            </a:r>
          </a:p>
          <a:p>
            <a:r>
              <a:rPr lang="en-AU" dirty="0" smtClean="0"/>
              <a:t>Curfew</a:t>
            </a:r>
          </a:p>
          <a:p>
            <a:r>
              <a:rPr lang="en-AU" dirty="0" smtClean="0"/>
              <a:t>A person agreeing to forfeit $500,000.00</a:t>
            </a:r>
          </a:p>
          <a:p>
            <a:r>
              <a:rPr lang="en-AU" dirty="0" smtClean="0"/>
              <a:t>Another person agreeing for forfeit $200,000.00</a:t>
            </a:r>
          </a:p>
          <a:p>
            <a:r>
              <a:rPr lang="en-AU" dirty="0" smtClean="0"/>
              <a:t>And others listed in the paper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64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to now?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sz="3200" dirty="0" smtClean="0"/>
              <a:t>Perception in the community that people were getting bail that shouldn’t have</a:t>
            </a:r>
          </a:p>
          <a:p>
            <a:pPr algn="just"/>
            <a:r>
              <a:rPr lang="en-AU" sz="3200" dirty="0" smtClean="0"/>
              <a:t>Pushed by police and media</a:t>
            </a:r>
          </a:p>
          <a:p>
            <a:pPr algn="just"/>
            <a:r>
              <a:rPr lang="en-AU" sz="3200" dirty="0" smtClean="0"/>
              <a:t>Government orders a review of the Act</a:t>
            </a:r>
          </a:p>
          <a:p>
            <a:pPr algn="just"/>
            <a:r>
              <a:rPr lang="en-AU" sz="3200" dirty="0" smtClean="0"/>
              <a:t>New proposals likely to include</a:t>
            </a:r>
          </a:p>
          <a:p>
            <a:pPr algn="just"/>
            <a:r>
              <a:rPr lang="en-AU" sz="3200" dirty="0" smtClean="0"/>
              <a:t>Special category for serious offences – the onus will be on the accused to ‘show cause’ as to why he or she should be given bail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958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and context…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AU" dirty="0" smtClean="0"/>
              <a:t>2011 – NSW Government announces a review of the Bail Act</a:t>
            </a:r>
          </a:p>
          <a:p>
            <a:pPr algn="just"/>
            <a:r>
              <a:rPr lang="en-AU" dirty="0" smtClean="0"/>
              <a:t>Review to be undertaken by the NSWLRC</a:t>
            </a:r>
          </a:p>
          <a:p>
            <a:pPr algn="just"/>
            <a:r>
              <a:rPr lang="en-AU" dirty="0" smtClean="0"/>
              <a:t>39 submissions from NSW Law Society, Bar Association, NSW Police Force and the Association, members of the community</a:t>
            </a:r>
          </a:p>
          <a:p>
            <a:pPr algn="just"/>
            <a:r>
              <a:rPr lang="en-AU" dirty="0" smtClean="0"/>
              <a:t>Most were critical of the Act</a:t>
            </a:r>
          </a:p>
          <a:p>
            <a:pPr algn="just"/>
            <a:r>
              <a:rPr lang="en-AU" dirty="0" smtClean="0"/>
              <a:t>Unnecessarily complex</a:t>
            </a:r>
          </a:p>
          <a:p>
            <a:pPr algn="just"/>
            <a:r>
              <a:rPr lang="en-AU" dirty="0" smtClean="0"/>
              <a:t>Confusing</a:t>
            </a:r>
          </a:p>
          <a:p>
            <a:pPr algn="just"/>
            <a:r>
              <a:rPr lang="en-AU" dirty="0" smtClean="0"/>
              <a:t>Used by the police as a form of punishment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448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 and context…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AU" sz="3200" dirty="0" smtClean="0"/>
              <a:t>2013 – NSWLRC publishes its 408 page final report</a:t>
            </a:r>
          </a:p>
          <a:p>
            <a:pPr algn="just"/>
            <a:r>
              <a:rPr lang="en-AU" sz="3200" dirty="0" smtClean="0"/>
              <a:t>Recommends removal of the presumptions regarding bail</a:t>
            </a:r>
          </a:p>
          <a:p>
            <a:pPr algn="just"/>
            <a:r>
              <a:rPr lang="en-AU" sz="3200" dirty="0" smtClean="0"/>
              <a:t>These to be replaced by a uniform presumption in favour of release in all cases</a:t>
            </a:r>
          </a:p>
          <a:p>
            <a:pPr algn="just"/>
            <a:r>
              <a:rPr lang="en-AU" sz="3200" dirty="0" smtClean="0"/>
              <a:t>The new legislation would be ‘risk based’</a:t>
            </a:r>
          </a:p>
          <a:p>
            <a:pPr algn="just"/>
            <a:r>
              <a:rPr lang="en-AU" sz="3200" dirty="0" smtClean="0"/>
              <a:t>Accused represents an unacceptable risk that cannot be mitigated by bail conditions then bail will be refused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2546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new </a:t>
            </a:r>
            <a:r>
              <a:rPr lang="en-AU" i="1" dirty="0" smtClean="0"/>
              <a:t>Bail Act 2013…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4800" dirty="0" smtClean="0"/>
              <a:t>Passed 22 May 2013</a:t>
            </a:r>
          </a:p>
          <a:p>
            <a:pPr marL="0" indent="0">
              <a:buNone/>
            </a:pPr>
            <a:endParaRPr lang="en-AU" sz="4800" dirty="0" smtClean="0"/>
          </a:p>
          <a:p>
            <a:r>
              <a:rPr lang="en-AU" sz="4800" dirty="0" smtClean="0"/>
              <a:t>Commenced 20 May </a:t>
            </a:r>
            <a:r>
              <a:rPr lang="en-AU" sz="4800" u="sng" dirty="0" smtClean="0"/>
              <a:t>this year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213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Its Purpose – section 3…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AU" sz="4000" dirty="0"/>
              <a:t>T</a:t>
            </a:r>
            <a:r>
              <a:rPr lang="en-AU" sz="4000" dirty="0" smtClean="0"/>
              <a:t>o </a:t>
            </a:r>
            <a:r>
              <a:rPr lang="en-AU" sz="4000" dirty="0"/>
              <a:t>provide a legislative framework for a decision as to whether a person who is accused of an offence or is otherwise required to appear before a court should be detained or released, with or without conditions.   </a:t>
            </a:r>
            <a:endParaRPr lang="en-AU" sz="4000" dirty="0" smtClean="0"/>
          </a:p>
          <a:p>
            <a:pPr marL="0" indent="0" algn="just">
              <a:buNone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12204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Its Purpose – section 3…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AU" sz="4800" dirty="0" smtClean="0"/>
              <a:t>In making a decision under the Act, a bail authority is to have regard to the presumption of innocence and the general right of a person to be at liberty</a:t>
            </a:r>
          </a:p>
          <a:p>
            <a:pPr marL="0" indent="0" algn="just">
              <a:buNone/>
            </a:pPr>
            <a:endParaRPr lang="en-AU" sz="4800" dirty="0" smtClean="0"/>
          </a:p>
          <a:p>
            <a:pPr algn="just"/>
            <a:r>
              <a:rPr lang="en-AU" sz="3200" dirty="0" smtClean="0"/>
              <a:t>Interesting in the light of proposed changes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404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Flow Chart – The Bail Decision – section 16</a:t>
            </a:r>
            <a:endParaRPr lang="en-AU" dirty="0"/>
          </a:p>
        </p:txBody>
      </p:sp>
      <p:pic>
        <p:nvPicPr>
          <p:cNvPr id="4" name="Content Placeholder 3" descr="http://www.legislation.nsw.gov.au/image/inforce/Type%3Dact%20AND%20No%3D26%20AND%20Year%3D2013%20AND%20%22Historical%20Document%22%3D%220%22%20%0AAND%20(Repealed%3DN)/55AzITLYxTGIm4spDBIVsg%3D%3D_g1.gif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395" y="1017432"/>
            <a:ext cx="6352962" cy="53447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5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FD95B0DCD7E4D8F6592B6236D56DB" ma:contentTypeVersion="0" ma:contentTypeDescription="Create a new document." ma:contentTypeScope="" ma:versionID="5c31a78c09e5a0ff8aee3aeb27b316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70D0BD-B00F-41FE-B30E-08707CBC4FA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47F2B5D-A2D4-4F75-91A1-FC6B421B0A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98F046-14AB-4F58-B6A6-BDB1DC18C6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1696</Words>
  <Application>Microsoft Office PowerPoint</Application>
  <PresentationFormat>Widescreen</PresentationFormat>
  <Paragraphs>197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Office Theme</vt:lpstr>
      <vt:lpstr>Getting Bail:  Working with the latest Bail Act</vt:lpstr>
      <vt:lpstr>Key Points</vt:lpstr>
      <vt:lpstr>Introduction and context…</vt:lpstr>
      <vt:lpstr>Introduction and context…</vt:lpstr>
      <vt:lpstr>Introduction and context…</vt:lpstr>
      <vt:lpstr>The new Bail Act 2013…</vt:lpstr>
      <vt:lpstr>Its Purpose – section 3…</vt:lpstr>
      <vt:lpstr>Its Purpose – section 3…</vt:lpstr>
      <vt:lpstr>Flow Chart – The Bail Decision – section 16</vt:lpstr>
      <vt:lpstr>The decision making process – sections 17 and 20</vt:lpstr>
      <vt:lpstr>Unacceptable Risk…</vt:lpstr>
      <vt:lpstr>Unacceptable Risk…section 17(3)</vt:lpstr>
      <vt:lpstr>Unacceptable Risk…section 17(3)</vt:lpstr>
      <vt:lpstr>Unacceptable Risk…section 17(3)</vt:lpstr>
      <vt:lpstr>Unacceptable Risk…section 17(3)</vt:lpstr>
      <vt:lpstr>What is a serious offence?</vt:lpstr>
      <vt:lpstr>Serious offence continued</vt:lpstr>
      <vt:lpstr>Type of bail decisions where there is no unacceptable risk – section 18</vt:lpstr>
      <vt:lpstr>Unacceptable risk – some authorities</vt:lpstr>
      <vt:lpstr>Haidy v DPP [2004] VSC 247</vt:lpstr>
      <vt:lpstr>Mitigating the risk – section 20</vt:lpstr>
      <vt:lpstr>General rules on bail conditions – section 24</vt:lpstr>
      <vt:lpstr>General rules on bail conditions – section 24</vt:lpstr>
      <vt:lpstr>Types of bail conditions</vt:lpstr>
      <vt:lpstr>Types of bail conditions</vt:lpstr>
      <vt:lpstr>Enforcement conditions – section 30</vt:lpstr>
      <vt:lpstr>Enforcement conditions – section 30</vt:lpstr>
      <vt:lpstr>Enforcement conditions – sections 30 and 81</vt:lpstr>
      <vt:lpstr>Types of applications</vt:lpstr>
      <vt:lpstr>NSW Authorities</vt:lpstr>
      <vt:lpstr>NSW Authorities – the straw that broke the camel’s back?</vt:lpstr>
      <vt:lpstr>NSW Authorities – the straw that broke the camel’s back?</vt:lpstr>
      <vt:lpstr>NSW Authorities – the straw that broke the camel’s back?</vt:lpstr>
      <vt:lpstr>Where to now?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Bail:  Working with the latest Bail Act</dc:title>
  <dc:creator>Jason Hale</dc:creator>
  <cp:lastModifiedBy>Jason Hale</cp:lastModifiedBy>
  <cp:revision>35</cp:revision>
  <cp:lastPrinted>2014-09-04T06:29:26Z</cp:lastPrinted>
  <dcterms:created xsi:type="dcterms:W3CDTF">2014-09-04T04:22:26Z</dcterms:created>
  <dcterms:modified xsi:type="dcterms:W3CDTF">2014-09-05T06:56:56Z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0x010100D73FD95B0DCD7E4D8F6592B6236D56DB</vt:lpwstr>
  </property>
</Properties>
</file>